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5F73F-97A9-4A30-8BC6-51F2785D6A61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1CF0F-0E36-48C0-A9D3-E2B069E1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8171c7db1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8171c7db1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59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F5478-13A7-418B-BD23-7BCA385BA1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4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6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99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57189" rtl="0"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31789" rtl="0">
              <a:spcBef>
                <a:spcPts val="533"/>
              </a:spcBef>
              <a:spcAft>
                <a:spcPts val="0"/>
              </a:spcAft>
              <a:buSzPts val="1500"/>
              <a:buChar char="‒"/>
              <a:defRPr/>
            </a:lvl2pPr>
            <a:lvl3pPr marL="1828754" lvl="2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06390" rtl="0">
              <a:spcBef>
                <a:spcPts val="533"/>
              </a:spcBef>
              <a:spcAft>
                <a:spcPts val="0"/>
              </a:spcAft>
              <a:buSzPts val="1200"/>
              <a:buChar char="‒"/>
              <a:defRPr/>
            </a:lvl4pPr>
            <a:lvl5pPr marL="3047924" lvl="4" indent="-406390" rtl="0">
              <a:spcBef>
                <a:spcPts val="533"/>
              </a:spcBef>
              <a:spcAft>
                <a:spcPts val="0"/>
              </a:spcAft>
              <a:buSzPts val="1200"/>
              <a:buChar char="•"/>
              <a:defRPr/>
            </a:lvl5pPr>
            <a:lvl6pPr marL="3657509" lvl="5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88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9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3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4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2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8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98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0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7036B-CAF1-4FA7-B73D-64915E1B6CED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77B7B-A758-468E-BDE9-004658060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6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10" Type="http://schemas.openxmlformats.org/officeDocument/2006/relationships/image" Target="../media/image40.gif"/><Relationship Id="rId4" Type="http://schemas.openxmlformats.org/officeDocument/2006/relationships/image" Target="../media/image35.png"/><Relationship Id="rId9" Type="http://schemas.openxmlformats.org/officeDocument/2006/relationships/hyperlink" Target="https://playground.tensorflow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hyperlink" Target="mailto:panagiotis.alexiou@um.edu.mt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10" Type="http://schemas.openxmlformats.org/officeDocument/2006/relationships/hyperlink" Target="https://github.com/BioGeMT/MALTAomics-Summer-School" TargetMode="External"/><Relationship Id="rId4" Type="http://schemas.microsoft.com/office/2007/relationships/hdphoto" Target="../media/hdphoto3.wdp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6467" y="3105835"/>
            <a:ext cx="829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Baskerville Old Face" panose="02020602080505020303" pitchFamily="18" charset="0"/>
              </a:rPr>
              <a:t>Open Challenges in Genomics Data Science</a:t>
            </a:r>
            <a:endParaRPr lang="en-US" sz="3600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9913823">
            <a:off x="1123949" y="2844225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Ink Free" panose="03080402000500000000" pitchFamily="66" charset="0"/>
              </a:rPr>
              <a:t>(Some)</a:t>
            </a:r>
            <a:endParaRPr lang="en-US" sz="2800" dirty="0">
              <a:latin typeface="Ink Free" panose="03080402000500000000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68" y="2334310"/>
            <a:ext cx="92773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celerating Discovery with a Unified Analytics Platform for Genomics |  Databricks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0"/>
            <a:ext cx="9296400" cy="68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7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ow Omics Data Analysis Software can solve Analysis Bottlene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0"/>
            <a:ext cx="12192000" cy="7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29768" y="1879600"/>
            <a:ext cx="1577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Computational</a:t>
            </a:r>
          </a:p>
          <a:p>
            <a:r>
              <a:rPr lang="en-US" dirty="0" smtClean="0"/>
              <a:t>Power and</a:t>
            </a:r>
          </a:p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8037" y="4152900"/>
            <a:ext cx="2270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Trained and</a:t>
            </a:r>
          </a:p>
          <a:p>
            <a:r>
              <a:rPr lang="en-US" dirty="0" smtClean="0"/>
              <a:t>Efficient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Bioinformaticians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(-</a:t>
            </a:r>
            <a:r>
              <a:rPr lang="en-US" dirty="0" err="1" smtClean="0">
                <a:solidFill>
                  <a:srgbClr val="FF0000"/>
                </a:solidFill>
              </a:rPr>
              <a:t>omic</a:t>
            </a:r>
            <a:r>
              <a:rPr lang="en-US" dirty="0" smtClean="0">
                <a:solidFill>
                  <a:srgbClr val="FF0000"/>
                </a:solidFill>
              </a:rPr>
              <a:t> Data Scientists)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5368" y="3073400"/>
            <a:ext cx="1513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Exabytes</a:t>
            </a:r>
            <a:r>
              <a:rPr lang="en-US" dirty="0" smtClean="0"/>
              <a:t> of</a:t>
            </a:r>
          </a:p>
          <a:p>
            <a:r>
              <a:rPr lang="en-US" dirty="0" smtClean="0"/>
              <a:t>Genomic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73436" y="2641600"/>
            <a:ext cx="1027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Scientific</a:t>
            </a:r>
          </a:p>
          <a:p>
            <a:r>
              <a:rPr lang="en-US" dirty="0" smtClean="0"/>
              <a:t>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5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9899" y="728389"/>
            <a:ext cx="454964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Baskerville Old Face" panose="02020602080505020303" pitchFamily="18" charset="0"/>
              </a:rPr>
              <a:t>Machine Learning and </a:t>
            </a:r>
          </a:p>
          <a:p>
            <a:pPr algn="ctr"/>
            <a:r>
              <a:rPr lang="en-US" sz="3600" dirty="0" smtClean="0">
                <a:latin typeface="Baskerville Old Face" panose="02020602080505020303" pitchFamily="18" charset="0"/>
              </a:rPr>
              <a:t>Genomics Data Science</a:t>
            </a:r>
            <a:endParaRPr lang="en-US" sz="36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977901"/>
            <a:ext cx="6377335" cy="5518666"/>
            <a:chOff x="0" y="1"/>
            <a:chExt cx="6377335" cy="5518666"/>
          </a:xfrm>
        </p:grpSpPr>
        <p:pic>
          <p:nvPicPr>
            <p:cNvPr id="2050" name="Picture 2" descr="Being objectionable is in his DNA: James Watson derides former colleagues |  News | The Time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"/>
              <a:ext cx="6377335" cy="358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570580" y="5149335"/>
              <a:ext cx="3337773" cy="369332"/>
            </a:xfrm>
            <a:prstGeom prst="rect">
              <a:avLst/>
            </a:prstGeom>
            <a:solidFill>
              <a:srgbClr val="F8F8F8">
                <a:alpha val="40000"/>
              </a:srgbClr>
            </a:solidFill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n w="6350">
                    <a:solidFill>
                      <a:schemeClr val="tx1"/>
                    </a:solidFill>
                  </a:ln>
                  <a:solidFill>
                    <a:schemeClr val="accent2"/>
                  </a:solidFill>
                  <a:latin typeface="Bahnschrift SemiBold SemiConden" panose="020B0502040204020203" pitchFamily="34" charset="0"/>
                  <a:ea typeface="EB Garamond ExtraBold Italic" pitchFamily="2" charset="0"/>
                  <a:cs typeface="EB Garamond ExtraBold Italic" pitchFamily="2" charset="0"/>
                </a:rPr>
                <a:t>1950s – Discovery of DNA structure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1467" y="3712816"/>
              <a:ext cx="6096000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r>
                <a:rPr lang="en-US" b="0" i="0" u="sng" dirty="0" smtClean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Francis Crick</a:t>
              </a:r>
              <a:r>
                <a:rPr lang="en-US" b="0" i="0" dirty="0" smtClean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 identified himself as a </a:t>
              </a:r>
              <a:r>
                <a:rPr lang="en-US" b="0" i="0" dirty="0" smtClean="0">
                  <a:solidFill>
                    <a:schemeClr val="accent6"/>
                  </a:solidFill>
                  <a:effectLst/>
                  <a:latin typeface="Arial" panose="020B0604020202020204" pitchFamily="34" charset="0"/>
                </a:rPr>
                <a:t>molecular biologist </a:t>
              </a:r>
              <a:r>
                <a:rPr lang="en-US" b="0" i="0" dirty="0" smtClean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as a way of shortening his previous description of himself as "a mixture of a crystallographer, biophysicist, biochemist, and geneticist.”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 rot="9946702">
              <a:off x="708944" y="3206181"/>
              <a:ext cx="349250" cy="56752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81750" y="977900"/>
            <a:ext cx="5810250" cy="5518667"/>
            <a:chOff x="6381750" y="977900"/>
            <a:chExt cx="5810250" cy="5518667"/>
          </a:xfrm>
        </p:grpSpPr>
        <p:pic>
          <p:nvPicPr>
            <p:cNvPr id="2052" name="Picture 4" descr="The first of its kind AI Model- Samuel&amp;#39;s Checkers Playing Program | by  Aishwarya Srinivasan | IBM Data Science in Practice | Mediu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9" t="-1" b="-177"/>
            <a:stretch/>
          </p:blipFill>
          <p:spPr bwMode="auto">
            <a:xfrm>
              <a:off x="6381750" y="977900"/>
              <a:ext cx="5810250" cy="359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439867" y="4690716"/>
              <a:ext cx="5707683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b="0" i="0" dirty="0" smtClean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Arthur Samuel of IBM developed a computer program for playing checkers. The program used a scoring function to assess moves, and </a:t>
              </a:r>
              <a:r>
                <a:rPr lang="en-US" b="0" i="0" dirty="0" smtClean="0">
                  <a:solidFill>
                    <a:schemeClr val="accent6"/>
                  </a:solidFill>
                  <a:effectLst/>
                  <a:latin typeface="Arial" panose="020B0604020202020204" pitchFamily="34" charset="0"/>
                </a:rPr>
                <a:t>learned</a:t>
              </a:r>
              <a:r>
                <a:rPr lang="en-US" b="0" i="0" dirty="0" smtClean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 from previous games.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83518" y="6127235"/>
              <a:ext cx="3020379" cy="369332"/>
            </a:xfrm>
            <a:prstGeom prst="rect">
              <a:avLst/>
            </a:prstGeom>
            <a:solidFill>
              <a:srgbClr val="F8F8F8">
                <a:alpha val="40000"/>
              </a:srgbClr>
            </a:solidFill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n w="6350">
                    <a:solidFill>
                      <a:schemeClr val="tx1"/>
                    </a:solidFill>
                  </a:ln>
                  <a:solidFill>
                    <a:schemeClr val="accent2"/>
                  </a:solidFill>
                  <a:latin typeface="Bahnschrift SemiBold SemiConden" panose="020B0502040204020203" pitchFamily="34" charset="0"/>
                  <a:ea typeface="EB Garamond ExtraBold Italic" pitchFamily="2" charset="0"/>
                  <a:cs typeface="EB Garamond ExtraBold Italic" pitchFamily="2" charset="0"/>
                </a:rPr>
                <a:t>1950s – First Machine Learning 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66717" y="3578553"/>
            <a:ext cx="1012825" cy="996620"/>
            <a:chOff x="5153025" y="3188816"/>
            <a:chExt cx="1012825" cy="996620"/>
          </a:xfrm>
        </p:grpSpPr>
        <p:pic>
          <p:nvPicPr>
            <p:cNvPr id="2054" name="Picture 6" descr="Nobel Prize in Literature - Wikipedi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025" y="3188816"/>
              <a:ext cx="1012825" cy="996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280283" y="38161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auhaus 93" panose="04030905020B02020C02" pitchFamily="82" charset="0"/>
                </a:rPr>
                <a:t>1962</a:t>
              </a:r>
              <a:endParaRPr lang="en-US" dirty="0"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36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fessor&amp;#39;s perceptron paved the way for AI – 60 years too soon | Cornell  Chroni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78"/>
          <a:stretch/>
        </p:blipFill>
        <p:spPr bwMode="auto">
          <a:xfrm>
            <a:off x="5363308" y="3341687"/>
            <a:ext cx="6828692" cy="35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298259" y="2782669"/>
            <a:ext cx="2893741" cy="646331"/>
          </a:xfrm>
          <a:prstGeom prst="rect">
            <a:avLst/>
          </a:prstGeom>
          <a:solidFill>
            <a:srgbClr val="F8F8F8">
              <a:alpha val="40000"/>
            </a:srgbClr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n w="6350">
                  <a:solidFill>
                    <a:schemeClr val="tx1"/>
                  </a:solidFill>
                </a:ln>
                <a:solidFill>
                  <a:schemeClr val="accent2"/>
                </a:solidFill>
                <a:latin typeface="Bahnschrift SemiBold SemiConden" panose="020B0502040204020203" pitchFamily="34" charset="0"/>
                <a:ea typeface="EB Garamond ExtraBold Italic" pitchFamily="2" charset="0"/>
                <a:cs typeface="EB Garamond ExtraBold Italic" pitchFamily="2" charset="0"/>
              </a:rPr>
              <a:t>1950s – Mark I Perceptron</a:t>
            </a:r>
          </a:p>
          <a:p>
            <a:pPr algn="ctr"/>
            <a:r>
              <a:rPr lang="en-US" b="1" dirty="0" smtClean="0">
                <a:ln w="6350">
                  <a:solidFill>
                    <a:schemeClr val="tx1"/>
                  </a:solidFill>
                </a:ln>
                <a:solidFill>
                  <a:schemeClr val="accent2"/>
                </a:solidFill>
                <a:latin typeface="Bahnschrift SemiBold SemiConden" panose="020B0502040204020203" pitchFamily="34" charset="0"/>
                <a:ea typeface="EB Garamond ExtraBold Italic" pitchFamily="2" charset="0"/>
                <a:cs typeface="EB Garamond ExtraBold Italic" pitchFamily="2" charset="0"/>
              </a:rPr>
              <a:t>First Artificial Neural Network</a:t>
            </a:r>
          </a:p>
        </p:txBody>
      </p:sp>
      <p:pic>
        <p:nvPicPr>
          <p:cNvPr id="3078" name="Picture 6" descr="Rosenblatt&amp;#39;s perceptron.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586" y="393700"/>
            <a:ext cx="4416136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-1" y="0"/>
            <a:ext cx="5526405" cy="6858000"/>
            <a:chOff x="-1" y="0"/>
            <a:chExt cx="5526405" cy="6858000"/>
          </a:xfrm>
        </p:grpSpPr>
        <p:pic>
          <p:nvPicPr>
            <p:cNvPr id="3076" name="Picture 4" descr="Frank Rosenblatt – Mark I Perceptron – 1960 – DNVDK | pas longtemp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552640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lowchart: Sequential Access Storage 4"/>
            <p:cNvSpPr/>
            <p:nvPr/>
          </p:nvSpPr>
          <p:spPr>
            <a:xfrm rot="188247" flipH="1">
              <a:off x="1934814" y="632768"/>
              <a:ext cx="2985540" cy="1979314"/>
            </a:xfrm>
            <a:prstGeom prst="flowChartMagneticTap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194046" y="911304"/>
              <a:ext cx="271473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i="0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Lora"/>
                </a:rPr>
                <a:t>Perceptrons may </a:t>
              </a:r>
              <a:r>
                <a:rPr lang="en-US" b="0" i="0" u="sng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Lora"/>
                </a:rPr>
                <a:t>eventually</a:t>
              </a:r>
              <a:r>
                <a:rPr lang="en-US" b="0" i="0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Lora"/>
                </a:rPr>
                <a:t> be able to learn, make decisions, </a:t>
              </a:r>
            </a:p>
            <a:p>
              <a:r>
                <a:rPr lang="en-US" b="0" i="0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Lora"/>
                </a:rPr>
                <a:t>and translate languages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14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is the AI winter? – TechTalk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24889" r="27745" b="16262"/>
          <a:stretch/>
        </p:blipFill>
        <p:spPr bwMode="auto">
          <a:xfrm>
            <a:off x="-67377" y="-96253"/>
            <a:ext cx="12378089" cy="707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83764"/>
            <a:ext cx="3869887" cy="6683545"/>
          </a:xfrm>
          <a:prstGeom prst="rect">
            <a:avLst/>
          </a:prstGeom>
        </p:spPr>
      </p:pic>
      <p:pic>
        <p:nvPicPr>
          <p:cNvPr id="5" name="Picture 4" descr="http://cyberneticzoo.com/wp-content/uploads/Minsky-Papert-71-cSolomon-x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11" y="83764"/>
            <a:ext cx="5484530" cy="251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6891" y="2245362"/>
            <a:ext cx="503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Minsky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1717" y="2330148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 smtClean="0"/>
              <a:t>Papert</a:t>
            </a:r>
            <a:endParaRPr lang="en-US" sz="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932635" y="101152"/>
            <a:ext cx="2969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Non-linearly separable functions proble</a:t>
            </a:r>
            <a:r>
              <a:rPr lang="en-US" sz="1200" dirty="0"/>
              <a:t>m</a:t>
            </a:r>
            <a:endParaRPr lang="en-US" sz="12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101600" y="2805449"/>
            <a:ext cx="3143250" cy="3823360"/>
            <a:chOff x="69850" y="2943949"/>
            <a:chExt cx="3143250" cy="382336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74" y="3016249"/>
              <a:ext cx="2872285" cy="3562647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 flipH="1">
              <a:off x="69850" y="2943949"/>
              <a:ext cx="3143250" cy="382336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lowchart: Sequential Access Storage 15"/>
          <p:cNvSpPr/>
          <p:nvPr/>
        </p:nvSpPr>
        <p:spPr>
          <a:xfrm rot="188247" flipH="1">
            <a:off x="7699814" y="536738"/>
            <a:ext cx="2985540" cy="1253955"/>
          </a:xfrm>
          <a:prstGeom prst="flowChartMagnetic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1600" y="824672"/>
            <a:ext cx="2480167" cy="1077218"/>
          </a:xfrm>
          <a:prstGeom prst="rect">
            <a:avLst/>
          </a:prstGeom>
          <a:solidFill>
            <a:srgbClr val="F8F8F8">
              <a:alpha val="40000"/>
            </a:srgbClr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n w="6350">
                  <a:solidFill>
                    <a:schemeClr val="tx1"/>
                  </a:solidFill>
                </a:ln>
                <a:solidFill>
                  <a:schemeClr val="accent2"/>
                </a:solidFill>
                <a:latin typeface="Bahnschrift SemiBold SemiConden" panose="020B0502040204020203" pitchFamily="34" charset="0"/>
                <a:ea typeface="EB Garamond ExtraBold Italic" pitchFamily="2" charset="0"/>
                <a:cs typeface="EB Garamond ExtraBold Italic" pitchFamily="2" charset="0"/>
              </a:rPr>
              <a:t>Late 1960s – </a:t>
            </a:r>
          </a:p>
          <a:p>
            <a:pPr algn="ctr"/>
            <a:r>
              <a:rPr lang="en-US" sz="3200" b="1" dirty="0" smtClean="0">
                <a:ln w="6350">
                  <a:solidFill>
                    <a:schemeClr val="tx1"/>
                  </a:solidFill>
                </a:ln>
                <a:solidFill>
                  <a:schemeClr val="accent2"/>
                </a:solidFill>
                <a:latin typeface="Bahnschrift SemiBold SemiConden" panose="020B0502040204020203" pitchFamily="34" charset="0"/>
                <a:ea typeface="EB Garamond ExtraBold Italic" pitchFamily="2" charset="0"/>
                <a:cs typeface="EB Garamond ExtraBold Italic" pitchFamily="2" charset="0"/>
              </a:rPr>
              <a:t>First AI Winter</a:t>
            </a:r>
          </a:p>
        </p:txBody>
      </p:sp>
      <p:pic>
        <p:nvPicPr>
          <p:cNvPr id="5122" name="Picture 2" descr="Briefing for US Vice President Gerald Ford in 1973 on the junction-grammar-based computer translation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89" y="3471862"/>
            <a:ext cx="41910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owchart: Sequential Access Storage 20"/>
          <p:cNvSpPr/>
          <p:nvPr/>
        </p:nvSpPr>
        <p:spPr>
          <a:xfrm rot="188247" flipH="1">
            <a:off x="6036115" y="3622493"/>
            <a:ext cx="2985540" cy="1253955"/>
          </a:xfrm>
          <a:prstGeom prst="flowChartMagnetic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229600" y="702050"/>
            <a:ext cx="2714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Lora"/>
              </a:rPr>
              <a:t>No, they can’t.</a:t>
            </a:r>
          </a:p>
          <a:p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Lora"/>
            </a:endParaRPr>
          </a:p>
          <a:p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ora"/>
              </a:rPr>
              <a:t>and we can prove it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70640" y="3710360"/>
            <a:ext cx="30100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Lora"/>
              </a:rPr>
              <a:t>Mr. President,</a:t>
            </a:r>
          </a:p>
          <a:p>
            <a:r>
              <a:rPr lang="en-US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ora"/>
              </a:rPr>
              <a:t>Our Russian translation</a:t>
            </a:r>
          </a:p>
          <a:p>
            <a:r>
              <a:rPr lang="en-US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ora"/>
              </a:rPr>
              <a:t>AI needs another 50 years</a:t>
            </a:r>
          </a:p>
          <a:p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ora"/>
              </a:rPr>
              <a:t> </a:t>
            </a:r>
            <a:r>
              <a:rPr lang="en-US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ora"/>
              </a:rPr>
              <a:t>   of development…</a:t>
            </a:r>
            <a:endParaRPr lang="en-US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86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" y="1495854"/>
            <a:ext cx="6113581" cy="34221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8328" y="893044"/>
            <a:ext cx="418290" cy="42315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8B4CC0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46503" y="0"/>
            <a:ext cx="4315859" cy="366935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3162" y="5347155"/>
            <a:ext cx="3472842" cy="1510845"/>
            <a:chOff x="291762" y="3336008"/>
            <a:chExt cx="3472842" cy="1510845"/>
          </a:xfrm>
        </p:grpSpPr>
        <p:grpSp>
          <p:nvGrpSpPr>
            <p:cNvPr id="8" name="Group 7"/>
            <p:cNvGrpSpPr/>
            <p:nvPr/>
          </p:nvGrpSpPr>
          <p:grpSpPr>
            <a:xfrm>
              <a:off x="291762" y="3336008"/>
              <a:ext cx="1143000" cy="1510845"/>
              <a:chOff x="1493128" y="3632655"/>
              <a:chExt cx="1143000" cy="151084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643281" y="4928056"/>
                <a:ext cx="76014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smtClean="0"/>
                  <a:t>Yann </a:t>
                </a:r>
                <a:r>
                  <a:rPr lang="en-US" sz="800" dirty="0" err="1" smtClean="0"/>
                  <a:t>LeCun</a:t>
                </a:r>
                <a:endParaRPr lang="en-US" sz="800" dirty="0" smtClean="0"/>
              </a:p>
            </p:txBody>
          </p:sp>
          <p:pic>
            <p:nvPicPr>
              <p:cNvPr id="10" name="Picture 4" descr="Image result for yann Lecun 1995&quot;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3128" y="3632655"/>
                <a:ext cx="1143000" cy="1295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1479774" y="3336008"/>
              <a:ext cx="1146694" cy="1510845"/>
              <a:chOff x="1479774" y="3336008"/>
              <a:chExt cx="1146694" cy="1510845"/>
            </a:xfrm>
          </p:grpSpPr>
          <p:pic>
            <p:nvPicPr>
              <p:cNvPr id="12" name="Picture 6" descr="Image result for Yoshua Bengio&quot;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9774" y="3336008"/>
                <a:ext cx="1146694" cy="13003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608622" y="4631409"/>
                <a:ext cx="8867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err="1" smtClean="0"/>
                  <a:t>Yoshua</a:t>
                </a:r>
                <a:r>
                  <a:rPr lang="en-US" sz="800" dirty="0" smtClean="0"/>
                  <a:t> </a:t>
                </a:r>
                <a:r>
                  <a:rPr lang="en-US" sz="800" dirty="0" err="1" smtClean="0"/>
                  <a:t>Bengio</a:t>
                </a:r>
                <a:endParaRPr lang="en-US" sz="800" dirty="0" smtClean="0"/>
              </a:p>
            </p:txBody>
          </p:sp>
        </p:grpSp>
        <p:pic>
          <p:nvPicPr>
            <p:cNvPr id="14" name="Picture 8" descr="Image result for geoffrey hinton&quot;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51"/>
            <a:stretch/>
          </p:blipFill>
          <p:spPr bwMode="auto">
            <a:xfrm>
              <a:off x="2657410" y="3336008"/>
              <a:ext cx="1107194" cy="129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800328" y="4631409"/>
              <a:ext cx="9076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/>
                <a:t>Geoffrey Hinton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8729541" y="6453403"/>
            <a:ext cx="2829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https://playground.tensorflow.org/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52531" y="496856"/>
            <a:ext cx="6253636" cy="584775"/>
          </a:xfrm>
          <a:prstGeom prst="rect">
            <a:avLst/>
          </a:prstGeom>
          <a:solidFill>
            <a:srgbClr val="F8F8F8">
              <a:alpha val="72941"/>
            </a:srgbClr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n w="6350">
                  <a:solidFill>
                    <a:schemeClr val="tx1"/>
                  </a:solidFill>
                </a:ln>
                <a:solidFill>
                  <a:schemeClr val="accent2"/>
                </a:solidFill>
                <a:latin typeface="Bahnschrift SemiBold SemiConden" panose="020B0502040204020203" pitchFamily="34" charset="0"/>
                <a:ea typeface="EB Garamond ExtraBold Italic" pitchFamily="2" charset="0"/>
                <a:cs typeface="EB Garamond ExtraBold Italic" pitchFamily="2" charset="0"/>
              </a:rPr>
              <a:t>1990s – Convolutional Neural Network</a:t>
            </a:r>
          </a:p>
        </p:txBody>
      </p:sp>
      <p:pic>
        <p:nvPicPr>
          <p:cNvPr id="12290" name="Picture 2" descr="https://miro.medium.com/max/750/1*GcI7G-JLAQiEoCON7xFbhg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550" y="4018604"/>
            <a:ext cx="2993469" cy="218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72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68;p49"/>
          <p:cNvGrpSpPr/>
          <p:nvPr/>
        </p:nvGrpSpPr>
        <p:grpSpPr>
          <a:xfrm>
            <a:off x="-270886" y="-114300"/>
            <a:ext cx="12610446" cy="7032426"/>
            <a:chOff x="311700" y="2139021"/>
            <a:chExt cx="4572001" cy="2486304"/>
          </a:xfrm>
        </p:grpSpPr>
        <p:pic>
          <p:nvPicPr>
            <p:cNvPr id="5" name="Google Shape;569;p4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1700" y="2139021"/>
              <a:ext cx="4572001" cy="131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570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3312502"/>
              <a:ext cx="4572001" cy="131282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316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801"/>
            <a:ext cx="58166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17" y="4089400"/>
            <a:ext cx="5783534" cy="276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oogle Shape;5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600" y="270944"/>
            <a:ext cx="6248399" cy="3953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3125839" y="5632450"/>
            <a:ext cx="2831119" cy="1166294"/>
            <a:chOff x="291762" y="3336008"/>
            <a:chExt cx="3472842" cy="1510845"/>
          </a:xfrm>
        </p:grpSpPr>
        <p:grpSp>
          <p:nvGrpSpPr>
            <p:cNvPr id="8" name="Group 7"/>
            <p:cNvGrpSpPr/>
            <p:nvPr/>
          </p:nvGrpSpPr>
          <p:grpSpPr>
            <a:xfrm>
              <a:off x="291762" y="3336008"/>
              <a:ext cx="1143000" cy="1510845"/>
              <a:chOff x="1493128" y="3632655"/>
              <a:chExt cx="1143000" cy="151084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643281" y="4928056"/>
                <a:ext cx="76014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smtClean="0"/>
                  <a:t>Yann </a:t>
                </a:r>
                <a:r>
                  <a:rPr lang="en-US" sz="800" dirty="0" err="1" smtClean="0"/>
                  <a:t>LeCun</a:t>
                </a:r>
                <a:endParaRPr lang="en-US" sz="800" dirty="0" smtClean="0"/>
              </a:p>
            </p:txBody>
          </p:sp>
          <p:pic>
            <p:nvPicPr>
              <p:cNvPr id="15" name="Picture 4" descr="Image result for yann Lecun 1995&quot;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3128" y="3632655"/>
                <a:ext cx="1143000" cy="1295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479774" y="3336008"/>
              <a:ext cx="1146694" cy="1510845"/>
              <a:chOff x="1479774" y="3336008"/>
              <a:chExt cx="1146694" cy="1510845"/>
            </a:xfrm>
          </p:grpSpPr>
          <p:pic>
            <p:nvPicPr>
              <p:cNvPr id="12" name="Picture 6" descr="Image result for Yoshua Bengio&quot;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9774" y="3336008"/>
                <a:ext cx="1146694" cy="13003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608622" y="4631409"/>
                <a:ext cx="8867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err="1" smtClean="0"/>
                  <a:t>Yoshua</a:t>
                </a:r>
                <a:r>
                  <a:rPr lang="en-US" sz="800" dirty="0" smtClean="0"/>
                  <a:t> </a:t>
                </a:r>
                <a:r>
                  <a:rPr lang="en-US" sz="800" dirty="0" err="1" smtClean="0"/>
                  <a:t>Bengio</a:t>
                </a:r>
                <a:endParaRPr lang="en-US" sz="800" dirty="0" smtClean="0"/>
              </a:p>
            </p:txBody>
          </p:sp>
        </p:grpSp>
        <p:pic>
          <p:nvPicPr>
            <p:cNvPr id="10" name="Picture 8" descr="Image result for geoffrey hinton&quot;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51"/>
            <a:stretch/>
          </p:blipFill>
          <p:spPr bwMode="auto">
            <a:xfrm>
              <a:off x="2657410" y="3336008"/>
              <a:ext cx="1107194" cy="129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800328" y="4631409"/>
              <a:ext cx="9076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/>
                <a:t>Geoffrey Hinton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42107" y="4822309"/>
            <a:ext cx="4732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n w="6350">
                  <a:solidFill>
                    <a:schemeClr val="tx1"/>
                  </a:solidFill>
                </a:ln>
                <a:solidFill>
                  <a:schemeClr val="accent2"/>
                </a:solidFill>
                <a:latin typeface="Bahnschrift SemiBold SemiConden" panose="020B0502040204020203" pitchFamily="34" charset="0"/>
                <a:ea typeface="EB Garamond ExtraBold Italic" pitchFamily="2" charset="0"/>
                <a:cs typeface="EB Garamond ExtraBold Italic" pitchFamily="2" charset="0"/>
              </a:rPr>
              <a:t>2015 – Deep Learning Revolution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28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32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586"/>
            <a:ext cx="12192000" cy="69735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oup 20"/>
          <p:cNvGrpSpPr/>
          <p:nvPr/>
        </p:nvGrpSpPr>
        <p:grpSpPr>
          <a:xfrm>
            <a:off x="3075110" y="157737"/>
            <a:ext cx="6018636" cy="6620200"/>
            <a:chOff x="3084143" y="426216"/>
            <a:chExt cx="6018636" cy="662020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alphaModFix amt="70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5534">
              <a:off x="3084143" y="426216"/>
              <a:ext cx="5786648" cy="66202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220" y="611016"/>
              <a:ext cx="6013559" cy="5610847"/>
            </a:xfrm>
            <a:prstGeom prst="rect">
              <a:avLst/>
            </a:prstGeom>
            <a:effectLst/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4789714" y="1756229"/>
              <a:ext cx="2952219" cy="29182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pPr algn="ctr"/>
              <a:r>
                <a:rPr lang="en-US" sz="2800" b="1" dirty="0">
                  <a:latin typeface="Calibri" charset="0"/>
                  <a:ea typeface="Calibri" charset="0"/>
                  <a:cs typeface="Calibri" charset="0"/>
                </a:rPr>
                <a:t>New Machine Learning methods are revolutionizing the world.</a:t>
              </a:r>
              <a:endParaRPr lang="en-US" sz="2800" b="1" dirty="0">
                <a:solidFill>
                  <a:srgbClr val="FF621F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25" name="Picture 8" descr="Data, analysis, database, search Icon in Web Hosting ...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6965"/>
                      </a14:imgEffect>
                      <a14:imgEffect>
                        <a14:saturation sat="2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546" y="4192116"/>
              <a:ext cx="1377270" cy="1377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Google Shape;325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3364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fld id="{00000000-1234-1234-1234-123412341234}" type="slidenum">
              <a:rPr lang="en-GB"/>
              <a:pPr/>
              <a:t>19</a:t>
            </a:fld>
            <a:endParaRPr/>
          </a:p>
        </p:txBody>
      </p:sp>
      <p:pic>
        <p:nvPicPr>
          <p:cNvPr id="15" name="Google Shape;330;p30"/>
          <p:cNvPicPr preferRelativeResize="0"/>
          <p:nvPr/>
        </p:nvPicPr>
        <p:blipFill rotWithShape="1">
          <a:blip r:embed="rId7">
            <a:alphaModFix/>
          </a:blip>
          <a:srcRect l="14474" t="10617" r="15740" b="21209"/>
          <a:stretch/>
        </p:blipFill>
        <p:spPr>
          <a:xfrm>
            <a:off x="304659" y="425531"/>
            <a:ext cx="3485213" cy="1371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Google Shape;33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99289" y="2817495"/>
            <a:ext cx="2873330" cy="172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" descr="https://cdn.openai.com/dall-e-2/demos/variations/modified/girl_with_pearl_earring/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4" y="1983472"/>
            <a:ext cx="2655544" cy="265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GPT-3 Generated Haikus. An initial exploration on generating… | by David  Harkin | Mediu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23" y="4480483"/>
            <a:ext cx="2330296" cy="116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OpenAI GPT-3: Beeindruckende Web-Entwicklung auf Zuru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983" y="-301676"/>
            <a:ext cx="3974829" cy="319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What Is ChatGPT, AI Chatbot That Can Code, Write Music, and Mo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87" y="3950936"/>
            <a:ext cx="3733774" cy="2800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057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935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Genomic Annotation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75" y="769441"/>
            <a:ext cx="10397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Methods based on evolutionary conservation, sequence patterns, aggregation of experimental results, and others.</a:t>
            </a: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 smtClean="0">
                <a:latin typeface="Baskerville Old Face" panose="02020602080505020303" pitchFamily="18" charset="0"/>
              </a:rPr>
              <a:t>Machine Learning methods increasingly used for this purpose.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359"/>
            <a:ext cx="12192000" cy="47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459" y="1"/>
            <a:ext cx="403508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/>
          <p:nvPr/>
        </p:nvSpPr>
        <p:spPr>
          <a:xfrm>
            <a:off x="3863667" y="-141700"/>
            <a:ext cx="1326400" cy="2846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" name="Google Shape;294;p26"/>
          <p:cNvSpPr txBox="1"/>
          <p:nvPr/>
        </p:nvSpPr>
        <p:spPr>
          <a:xfrm>
            <a:off x="1879600" y="477934"/>
            <a:ext cx="1984067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/>
              <a:t>simple</a:t>
            </a:r>
            <a:endParaRPr sz="2400" dirty="0"/>
          </a:p>
          <a:p>
            <a:r>
              <a:rPr lang="en-GB" sz="2400" dirty="0"/>
              <a:t>building</a:t>
            </a:r>
            <a:endParaRPr sz="2400" dirty="0"/>
          </a:p>
          <a:p>
            <a:r>
              <a:rPr lang="en-GB" sz="2400" dirty="0"/>
              <a:t>blocks</a:t>
            </a:r>
            <a:endParaRPr sz="2400" dirty="0"/>
          </a:p>
          <a:p>
            <a:endParaRPr sz="2400" dirty="0"/>
          </a:p>
          <a:p>
            <a:r>
              <a:rPr lang="en-GB" sz="2400" dirty="0"/>
              <a:t>neurons</a:t>
            </a:r>
            <a:endParaRPr sz="2400" dirty="0"/>
          </a:p>
        </p:txBody>
      </p:sp>
      <p:sp>
        <p:nvSpPr>
          <p:cNvPr id="295" name="Google Shape;295;p26"/>
          <p:cNvSpPr txBox="1"/>
          <p:nvPr/>
        </p:nvSpPr>
        <p:spPr>
          <a:xfrm>
            <a:off x="8210300" y="3364601"/>
            <a:ext cx="3574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increasingly</a:t>
            </a:r>
            <a:endParaRPr sz="2400"/>
          </a:p>
          <a:p>
            <a:r>
              <a:rPr lang="en-GB" sz="2400"/>
              <a:t>complicated</a:t>
            </a:r>
            <a:endParaRPr sz="2400"/>
          </a:p>
          <a:p>
            <a:r>
              <a:rPr lang="en-GB" sz="2400"/>
              <a:t>architectures</a:t>
            </a:r>
            <a:endParaRPr sz="2400"/>
          </a:p>
        </p:txBody>
      </p:sp>
      <p:sp>
        <p:nvSpPr>
          <p:cNvPr id="296" name="Google Shape;29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fld id="{00000000-1234-1234-1234-123412341234}" type="slidenum">
              <a:rPr lang="en-GB"/>
              <a:pPr/>
              <a:t>20</a:t>
            </a:fld>
            <a:endParaRPr/>
          </a:p>
        </p:txBody>
      </p:sp>
      <p:sp>
        <p:nvSpPr>
          <p:cNvPr id="2" name="Oval 1"/>
          <p:cNvSpPr/>
          <p:nvPr/>
        </p:nvSpPr>
        <p:spPr>
          <a:xfrm>
            <a:off x="6128951" y="1070918"/>
            <a:ext cx="938884" cy="700216"/>
          </a:xfrm>
          <a:prstGeom prst="ellipse">
            <a:avLst/>
          </a:prstGeom>
          <a:noFill/>
          <a:ln w="9525" cap="flat" cmpd="sng" algn="ctr">
            <a:solidFill>
              <a:srgbClr val="000000">
                <a:alpha val="1176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81700" y="3364600"/>
            <a:ext cx="1595315" cy="1026167"/>
          </a:xfrm>
          <a:prstGeom prst="ellipse">
            <a:avLst/>
          </a:prstGeom>
          <a:noFill/>
          <a:ln w="9525" cap="flat" cmpd="sng" algn="ctr">
            <a:solidFill>
              <a:srgbClr val="000000">
                <a:alpha val="1176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2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learning for for Sale OFF 64%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218" y="844081"/>
            <a:ext cx="7986231" cy="4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🧬 DNA Emoji — Bedeutung, Kopieren und Einfüg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983" y="1447372"/>
            <a:ext cx="416681" cy="4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learning for for Sale OFF 64%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218" y="844081"/>
            <a:ext cx="7986231" cy="4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ep learning for for Sale OFF 64%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4" t="15805" r="59814" b="63302"/>
          <a:stretch/>
        </p:blipFill>
        <p:spPr bwMode="auto">
          <a:xfrm>
            <a:off x="6843010" y="4804348"/>
            <a:ext cx="1023719" cy="104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35329" y="585366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Model</a:t>
            </a:r>
          </a:p>
          <a:p>
            <a:pPr algn="ctr"/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9" name="Picture 2" descr="deep learning for for Sale OFF 64%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4" t="15805" r="59814" b="63302"/>
          <a:stretch/>
        </p:blipFill>
        <p:spPr bwMode="auto">
          <a:xfrm>
            <a:off x="4006749" y="4804348"/>
            <a:ext cx="1023719" cy="104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99069" y="5853660"/>
            <a:ext cx="154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Model</a:t>
            </a:r>
          </a:p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1" name="Picture 4" descr="✓ Smiling processor color icon. Well working microprocessor. Chip, microchip,  chipset in good quality. CPU. premium vector in Adobe Illustrator ai ( .ai  ) format, Encapsulated PostScript eps ( .eps ) format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15" b="89941" l="9961" r="92676">
                        <a14:foregroundMark x1="25488" y1="28906" x2="75293" y2="72461"/>
                        <a14:foregroundMark x1="69629" y1="23926" x2="24219" y2="73633"/>
                        <a14:foregroundMark x1="26758" y1="35059" x2="26758" y2="63086"/>
                        <a14:foregroundMark x1="28027" y1="25195" x2="73438" y2="25781"/>
                        <a14:foregroundMark x1="74609" y1="27637" x2="72754" y2="74902"/>
                        <a14:foregroundMark x1="72754" y1="74902" x2="24902" y2="73633"/>
                        <a14:foregroundMark x1="40430" y1="45703" x2="40430" y2="45703"/>
                        <a14:foregroundMark x1="60352" y1="40723" x2="58496" y2="56836"/>
                        <a14:foregroundMark x1="40430" y1="57520" x2="58496" y2="56836"/>
                        <a14:foregroundMark x1="33594" y1="51855" x2="45996" y2="3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97" y="4643307"/>
            <a:ext cx="555527" cy="5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🧬 DNA Emoji — Bedeutung, Kopieren und Einfüg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05" y="4712729"/>
            <a:ext cx="416681" cy="4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🧬 DNA Emoji — Bedeutung, Kopieren und Einfüg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983" y="1447372"/>
            <a:ext cx="416681" cy="4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48652" y="495967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WHY?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9972" y="496368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HOW?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4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53931" y="51825"/>
            <a:ext cx="11859490" cy="3385362"/>
            <a:chOff x="153931" y="1340696"/>
            <a:chExt cx="11859490" cy="3385362"/>
          </a:xfrm>
        </p:grpSpPr>
        <p:sp>
          <p:nvSpPr>
            <p:cNvPr id="7" name="Rounded Rectangle 6"/>
            <p:cNvSpPr/>
            <p:nvPr/>
          </p:nvSpPr>
          <p:spPr>
            <a:xfrm>
              <a:off x="153931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568735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83539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813146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3931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Monday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68735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Tuesday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83539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Wednesday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813146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Friday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4905" y="2717101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Browsing Genes and Genomes with Ensembl</a:t>
              </a:r>
              <a:endParaRPr lang="en-US" dirty="0"/>
            </a:p>
          </p:txBody>
        </p:sp>
        <p:pic>
          <p:nvPicPr>
            <p:cNvPr id="27" name="Picture 4" descr="Ensembl (@ensembl) / X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74250" y1="24250" x2="70500" y2="37000"/>
                          <a14:foregroundMark x1="66750" y1="71500" x2="60250" y2="71500"/>
                          <a14:foregroundMark x1="66750" y1="47250" x2="77000" y2="21750"/>
                          <a14:foregroundMark x1="66750" y1="56500" x2="66750" y2="56500"/>
                          <a14:foregroundMark x1="80250" y1="25000" x2="80250" y2="25000"/>
                          <a14:foregroundMark x1="61500" y1="68500" x2="61500" y2="68500"/>
                          <a14:foregroundMark x1="66750" y1="74500" x2="66750" y2="74500"/>
                          <a14:foregroundMark x1="69250" y1="52250" x2="69250" y2="52250"/>
                          <a14:foregroundMark x1="77000" y1="34500" x2="77000" y2="34500"/>
                          <a14:backgroundMark x1="26000" y1="31750" x2="38750" y2="3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08" y="1400721"/>
              <a:ext cx="746677" cy="746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ounded Rectangle 27"/>
            <p:cNvSpPr/>
            <p:nvPr/>
          </p:nvSpPr>
          <p:spPr>
            <a:xfrm>
              <a:off x="2568735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68735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Tuesday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49707" y="2688295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Deep Learning for Genomics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49707" y="2377644"/>
              <a:ext cx="1838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Intro to Genomic Data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49707" y="3337500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Gene regulation discovery in the era of 3rd gen sequencing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49707" y="4079039"/>
              <a:ext cx="183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CNNs for genomic annotation</a:t>
              </a:r>
              <a:endParaRPr lang="en-US" sz="1400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392644" y="268685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392644" y="3336063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392644" y="4077601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2" descr="Dna Special Lineal colo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679" y="1349224"/>
              <a:ext cx="670796" cy="670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/>
            <p:cNvGrpSpPr/>
            <p:nvPr/>
          </p:nvGrpSpPr>
          <p:grpSpPr>
            <a:xfrm>
              <a:off x="4983539" y="1413631"/>
              <a:ext cx="2200275" cy="3255797"/>
              <a:chOff x="4983539" y="1944853"/>
              <a:chExt cx="2200275" cy="3255797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4983539" y="2219325"/>
                <a:ext cx="2200275" cy="29813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983539" y="2533983"/>
                <a:ext cx="2200275" cy="2857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dirty="0" smtClean="0"/>
                  <a:t>Wednesday</a:t>
                </a:r>
                <a:endParaRPr lang="en-US" dirty="0"/>
              </a:p>
            </p:txBody>
          </p:sp>
          <p:pic>
            <p:nvPicPr>
              <p:cNvPr id="42" name="Picture 2" descr="Explainability in AI Blindspot - A Discovery Process for preventing,  detecting, and mitigating bias in AI system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8965" y="1944853"/>
                <a:ext cx="729421" cy="626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5120269" y="2905795"/>
                <a:ext cx="18383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sz="1400" dirty="0" smtClean="0"/>
                  <a:t>Intro to Explainability</a:t>
                </a:r>
                <a:endParaRPr lang="en-US" sz="1400" dirty="0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5763206" y="3227870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5120269" y="3242168"/>
                <a:ext cx="18383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Explainable Artificial Intelligence (XAI)</a:t>
                </a:r>
                <a:endParaRPr lang="en-US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5763206" y="4179796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5120269" y="4194093"/>
                <a:ext cx="18383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Explainability for Deep Neural Networks</a:t>
                </a:r>
                <a:endParaRPr lang="en-US" dirty="0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7398343" y="1340696"/>
              <a:ext cx="2200275" cy="3385362"/>
              <a:chOff x="7398343" y="1854500"/>
              <a:chExt cx="2200275" cy="338536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398343" y="2219325"/>
                <a:ext cx="2200275" cy="29813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8343" y="2533983"/>
                <a:ext cx="2200275" cy="2857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dirty="0" smtClean="0"/>
                  <a:t>Thursday</a:t>
                </a:r>
                <a:endParaRPr lang="en-US" dirty="0"/>
              </a:p>
            </p:txBody>
          </p:sp>
          <p:pic>
            <p:nvPicPr>
              <p:cNvPr id="5122" name="Picture 2" descr="Protein Structure Vector Images (over 3,400)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4547" y="1854500"/>
                <a:ext cx="729649" cy="729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586395" y="3994298"/>
                <a:ext cx="1838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ML for Drug Discovery</a:t>
                </a:r>
                <a:endParaRPr 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586395" y="2826614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sz="1400" dirty="0" smtClean="0"/>
                  <a:t>Computer Aided Drug Design</a:t>
                </a:r>
                <a:endParaRPr lang="en-US" sz="14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586395" y="3302734"/>
                <a:ext cx="18383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sz="1400" dirty="0" smtClean="0"/>
                  <a:t>Molecular Representation and Random Forests</a:t>
                </a:r>
                <a:endParaRPr lang="en-US" sz="1400" dirty="0"/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8229332" y="3326284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229332" y="4017848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8229332" y="4617079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7586395" y="4593531"/>
                <a:ext cx="1838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DL for Protein Structure</a:t>
                </a:r>
                <a:endParaRPr lang="en-US" dirty="0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0018754" y="3089614"/>
              <a:ext cx="18383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600" dirty="0" smtClean="0"/>
                <a:t>Dissemination and Communication of Research</a:t>
              </a:r>
              <a:endParaRPr lang="en-US" sz="16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018754" y="2321796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Breakthroughs and Challenges in Multi-omics</a:t>
              </a:r>
              <a:endParaRPr lang="en-US" sz="1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018754" y="3949764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Round Table:</a:t>
              </a:r>
            </a:p>
            <a:p>
              <a:pPr algn="ctr"/>
              <a:r>
                <a:rPr lang="mt-MT" sz="1400" dirty="0" smtClean="0"/>
                <a:t>Biomedical Research and AI</a:t>
              </a:r>
              <a:endParaRPr lang="en-US" sz="1400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661691" y="3075037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0661691" y="393518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194" name="Picture 2" descr="Future icons for free download | Freepik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314" y="1422201"/>
              <a:ext cx="506827" cy="506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6552042" y="6488668"/>
            <a:ext cx="5745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10"/>
              </a:rPr>
              <a:t>https://github.com/BioGeMT/MALTAomics-Summer-School</a:t>
            </a:r>
            <a:r>
              <a:rPr lang="mt-MT" dirty="0" smtClean="0"/>
              <a:t>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3006" y="3547739"/>
            <a:ext cx="2362904" cy="2903299"/>
          </a:xfrm>
          <a:prstGeom prst="rect">
            <a:avLst/>
          </a:prstGeom>
        </p:spPr>
      </p:pic>
      <p:grpSp>
        <p:nvGrpSpPr>
          <p:cNvPr id="9224" name="Group 9223"/>
          <p:cNvGrpSpPr/>
          <p:nvPr/>
        </p:nvGrpSpPr>
        <p:grpSpPr>
          <a:xfrm>
            <a:off x="167217" y="4631274"/>
            <a:ext cx="3284010" cy="2226726"/>
            <a:chOff x="3538377" y="3539420"/>
            <a:chExt cx="3284010" cy="2226726"/>
          </a:xfrm>
        </p:grpSpPr>
        <p:grpSp>
          <p:nvGrpSpPr>
            <p:cNvPr id="63" name="Group 62"/>
            <p:cNvGrpSpPr/>
            <p:nvPr/>
          </p:nvGrpSpPr>
          <p:grpSpPr>
            <a:xfrm>
              <a:off x="3538377" y="3643948"/>
              <a:ext cx="3284010" cy="2122198"/>
              <a:chOff x="943800" y="3462715"/>
              <a:chExt cx="2818427" cy="1821328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800" y="3462715"/>
                <a:ext cx="1314949" cy="1368127"/>
              </a:xfrm>
              <a:prstGeom prst="flowChartConnector">
                <a:avLst/>
              </a:prstGeom>
              <a:ln w="762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1031767" y="4967072"/>
                <a:ext cx="2730460" cy="31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t-MT" dirty="0" smtClean="0">
                    <a:hlinkClick r:id="rId13"/>
                  </a:rPr>
                  <a:t>panagiotis.alexiou@um.edu.mt</a:t>
                </a:r>
                <a:r>
                  <a:rPr lang="mt-MT" dirty="0" smtClean="0"/>
                  <a:t> </a:t>
                </a:r>
                <a:endParaRPr lang="en-US" dirty="0"/>
              </a:p>
            </p:txBody>
          </p:sp>
        </p:grpSp>
        <p:grpSp>
          <p:nvGrpSpPr>
            <p:cNvPr id="9223" name="Group 9222"/>
            <p:cNvGrpSpPr/>
            <p:nvPr/>
          </p:nvGrpSpPr>
          <p:grpSpPr>
            <a:xfrm>
              <a:off x="5265896" y="3539420"/>
              <a:ext cx="1547070" cy="1909395"/>
              <a:chOff x="4955853" y="3695215"/>
              <a:chExt cx="1547070" cy="1909395"/>
            </a:xfrm>
          </p:grpSpPr>
          <p:pic>
            <p:nvPicPr>
              <p:cNvPr id="9216" name="Picture 921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55853" y="3695215"/>
                <a:ext cx="1547070" cy="1909395"/>
              </a:xfrm>
              <a:prstGeom prst="rect">
                <a:avLst/>
              </a:prstGeom>
            </p:spPr>
          </p:pic>
          <p:sp>
            <p:nvSpPr>
              <p:cNvPr id="9217" name="Rectangle 9216"/>
              <p:cNvSpPr/>
              <p:nvPr/>
            </p:nvSpPr>
            <p:spPr>
              <a:xfrm>
                <a:off x="5040470" y="5160816"/>
                <a:ext cx="1340283" cy="3558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sz="1600" dirty="0" smtClean="0"/>
                  <a:t>Panos Alexiou</a:t>
                </a:r>
                <a:endParaRPr lang="en-US" sz="1600" dirty="0"/>
              </a:p>
            </p:txBody>
          </p:sp>
        </p:grpSp>
      </p:grpSp>
      <p:sp>
        <p:nvSpPr>
          <p:cNvPr id="9219" name="Rectangle 9218"/>
          <p:cNvSpPr/>
          <p:nvPr/>
        </p:nvSpPr>
        <p:spPr>
          <a:xfrm>
            <a:off x="9486513" y="5889435"/>
            <a:ext cx="2104596" cy="45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GitHub Repository</a:t>
            </a:r>
            <a:endParaRPr lang="en-US" dirty="0"/>
          </a:p>
        </p:txBody>
      </p:sp>
      <p:pic>
        <p:nvPicPr>
          <p:cNvPr id="9225" name="Picture 92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2288" y="3829532"/>
            <a:ext cx="4916136" cy="1059579"/>
          </a:xfrm>
          <a:prstGeom prst="rect">
            <a:avLst/>
          </a:prstGeom>
        </p:spPr>
      </p:pic>
      <p:pic>
        <p:nvPicPr>
          <p:cNvPr id="9227" name="Picture 4" descr="Welcome Script Images – Browse 24,540 Stock Photos, Vectors, and Video |  Adobe Stock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87" y="4853371"/>
            <a:ext cx="3296910" cy="12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1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304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Regulatory Motif Discovery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462"/>
            <a:ext cx="4711944" cy="2347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53" y="1331416"/>
            <a:ext cx="6120284" cy="4507409"/>
          </a:xfrm>
          <a:prstGeom prst="rect">
            <a:avLst/>
          </a:prstGeom>
        </p:spPr>
      </p:pic>
      <p:pic>
        <p:nvPicPr>
          <p:cNvPr id="12290" name="Picture 2" descr="Fig.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3443584"/>
            <a:ext cx="5645150" cy="325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26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130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Long non-coding RNAs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17410" name="Picture 2" descr="Long non-coding RNAs: definitions, functions, challenges and  recommendations | Nature Reviews Molecular Cell Bi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431" y="1692771"/>
            <a:ext cx="9211085" cy="48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0075" y="871041"/>
            <a:ext cx="7019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Is the ‘language’ of </a:t>
            </a:r>
            <a:r>
              <a:rPr lang="en-US" dirty="0" err="1" smtClean="0">
                <a:latin typeface="Baskerville Old Face" panose="02020602080505020303" pitchFamily="18" charset="0"/>
              </a:rPr>
              <a:t>lncRNAs</a:t>
            </a:r>
            <a:r>
              <a:rPr lang="en-US" dirty="0" smtClean="0">
                <a:latin typeface="Baskerville Old Face" panose="02020602080505020303" pitchFamily="18" charset="0"/>
              </a:rPr>
              <a:t> based on sequence, shape, or something else?</a:t>
            </a: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 smtClean="0">
                <a:latin typeface="Baskerville Old Face" panose="02020602080505020303" pitchFamily="18" charset="0"/>
              </a:rPr>
              <a:t>What is the ‘syntax’ of this language?</a:t>
            </a:r>
            <a:endParaRPr lang="en-US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9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347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latin typeface="Baskerville Old Face" panose="02020602080505020303" pitchFamily="18" charset="0"/>
              </a:rPr>
              <a:t>Epigenomics</a:t>
            </a:r>
            <a:r>
              <a:rPr lang="en-US" sz="4400" dirty="0" smtClean="0">
                <a:latin typeface="Baskerville Old Face" panose="02020602080505020303" pitchFamily="18" charset="0"/>
              </a:rPr>
              <a:t> and </a:t>
            </a:r>
            <a:r>
              <a:rPr lang="en-US" sz="4400" dirty="0" err="1" smtClean="0">
                <a:latin typeface="Baskerville Old Face" panose="02020602080505020303" pitchFamily="18" charset="0"/>
              </a:rPr>
              <a:t>Epitranscriptomics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16386" name="Picture 2" descr="Long-read sequencing in the era of epigenomics and epitranscriptomics |  Nature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959941"/>
            <a:ext cx="9753601" cy="572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3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7489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Spatial multi-omics in single cells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15362" name="Picture 2" descr="Microtechnologies for single-cell and spatial multi-omics | Nature Reviews  Bio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045666"/>
            <a:ext cx="9505950" cy="56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25" y="5426184"/>
            <a:ext cx="18097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269022"/>
            <a:ext cx="4495800" cy="15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7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275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Genome Sequencing at Population Scale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302958" y="1007566"/>
            <a:ext cx="9939249" cy="5631359"/>
            <a:chOff x="1598233" y="769441"/>
            <a:chExt cx="9939249" cy="5631359"/>
          </a:xfrm>
        </p:grpSpPr>
        <p:pic>
          <p:nvPicPr>
            <p:cNvPr id="13314" name="Picture 2" descr="    &#10; 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233" y="769442"/>
              <a:ext cx="5165870" cy="39454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7013106" y="769441"/>
              <a:ext cx="4524375" cy="3162300"/>
              <a:chOff x="6891337" y="769441"/>
              <a:chExt cx="4524375" cy="31623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1337" y="769441"/>
                <a:ext cx="4524375" cy="31623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3316" name="Picture 4" descr="upload.wikimedia.org/wikipedia/en/thumb/a/ae/Fl...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2312" y="3645991"/>
                <a:ext cx="495300" cy="247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7013107" y="4162426"/>
              <a:ext cx="4524375" cy="2238374"/>
              <a:chOff x="6715125" y="4134444"/>
              <a:chExt cx="4711596" cy="21901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5125" y="4134444"/>
                <a:ext cx="4711596" cy="2190156"/>
              </a:xfrm>
              <a:prstGeom prst="rect">
                <a:avLst/>
              </a:prstGeom>
            </p:spPr>
          </p:pic>
          <p:pic>
            <p:nvPicPr>
              <p:cNvPr id="13318" name="Picture 6" descr="cdn.britannica.com/33/4833-004-828A9A84/Flag-Un...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0471" y="6013747"/>
                <a:ext cx="528150" cy="274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9375" y="4775283"/>
              <a:ext cx="3265108" cy="1625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859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990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Understanding multifactorial traits / diseases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14338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1" y="1779091"/>
            <a:ext cx="5359400" cy="362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065" y="2322623"/>
            <a:ext cx="5893010" cy="253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857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-omics and Medicine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18434" name="Picture 2" descr="Multilevel omics for the discovery of biomarkers and therapeutic targets  for stroke | Nature Reviews Neur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862"/>
            <a:ext cx="12157356" cy="404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8144"/>
          <a:stretch/>
        </p:blipFill>
        <p:spPr>
          <a:xfrm>
            <a:off x="7074974" y="6032500"/>
            <a:ext cx="5117026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Widescreen</PresentationFormat>
  <Paragraphs>104</Paragraphs>
  <Slides>23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Bahnschrift SemiBold SemiConden</vt:lpstr>
      <vt:lpstr>Baskerville Old Face</vt:lpstr>
      <vt:lpstr>Bauhaus 93</vt:lpstr>
      <vt:lpstr>Calibri</vt:lpstr>
      <vt:lpstr>Calibri Light</vt:lpstr>
      <vt:lpstr>EB Garamond ExtraBold Italic</vt:lpstr>
      <vt:lpstr>Ink Free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Masarykova univerzita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Panagiotis Alexiou</dc:creator>
  <cp:lastModifiedBy>Panagiotis Alexiou</cp:lastModifiedBy>
  <cp:revision>1</cp:revision>
  <dcterms:created xsi:type="dcterms:W3CDTF">2023-09-11T10:05:05Z</dcterms:created>
  <dcterms:modified xsi:type="dcterms:W3CDTF">2023-09-11T10:05:19Z</dcterms:modified>
</cp:coreProperties>
</file>